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8" r:id="rId4"/>
    <p:sldId id="259" r:id="rId5"/>
    <p:sldId id="318" r:id="rId6"/>
    <p:sldId id="319" r:id="rId7"/>
    <p:sldId id="320" r:id="rId8"/>
    <p:sldId id="321" r:id="rId9"/>
    <p:sldId id="322" r:id="rId10"/>
    <p:sldId id="323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312" r:id="rId29"/>
    <p:sldId id="317" r:id="rId30"/>
    <p:sldId id="277" r:id="rId31"/>
    <p:sldId id="313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315" r:id="rId40"/>
    <p:sldId id="285" r:id="rId41"/>
    <p:sldId id="286" r:id="rId42"/>
    <p:sldId id="287" r:id="rId43"/>
    <p:sldId id="288" r:id="rId44"/>
    <p:sldId id="289" r:id="rId45"/>
    <p:sldId id="314" r:id="rId46"/>
    <p:sldId id="290" r:id="rId47"/>
    <p:sldId id="291" r:id="rId48"/>
    <p:sldId id="292" r:id="rId49"/>
    <p:sldId id="293" r:id="rId50"/>
    <p:sldId id="294" r:id="rId51"/>
    <p:sldId id="295" r:id="rId52"/>
    <p:sldId id="316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9" r:id="rId64"/>
    <p:sldId id="306" r:id="rId65"/>
    <p:sldId id="324" r:id="rId66"/>
    <p:sldId id="311" r:id="rId67"/>
    <p:sldId id="31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318"/>
            <p14:sldId id="319"/>
            <p14:sldId id="320"/>
            <p14:sldId id="321"/>
            <p14:sldId id="322"/>
            <p14:sldId id="323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6"/>
            <p14:sldId id="312"/>
            <p14:sldId id="317"/>
            <p14:sldId id="277"/>
            <p14:sldId id="313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306"/>
            <p14:sldId id="324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ен стил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ен стил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82" d="100"/>
          <a:sy n="82" d="100"/>
        </p:scale>
        <p:origin x="763" y="5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11.9.2021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863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88323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112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51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8610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48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208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ossus_compu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hyperlink" Target="https://en.wikipedia.org/wiki/ENIA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hango_bon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hyperlink" Target="https://www.submarinecablemap.com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ndindustrymuseum.org.uk/objects-and-stories/jacquard-loom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98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10" Type="http://schemas.openxmlformats.org/officeDocument/2006/relationships/image" Target="../media/image92.jpg"/><Relationship Id="rId19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CodeItUpwithIvo" TargetMode="External"/><Relationship Id="rId5" Type="http://schemas.openxmlformats.org/officeDocument/2006/relationships/image" Target="../media/image101.png"/><Relationship Id="rId4" Type="http://schemas.openxmlformats.org/officeDocument/2006/relationships/hyperlink" Target="https://virtualracingschool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lytical_Engi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ulating_mach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s://en.wikipedia.org/wiki/Z3_(computer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asoff%E2%80%93Berry_compu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3"/>
              </a:rPr>
              <a:t>Colossus</a:t>
            </a:r>
            <a:r>
              <a:rPr lang="en-GB" sz="2800" dirty="0"/>
              <a:t> was a set of computers developed by British codebreakers in the years 1943–1945 to </a:t>
            </a:r>
            <a:r>
              <a:rPr lang="en-GB" sz="2800" b="1" dirty="0">
                <a:solidFill>
                  <a:schemeClr val="bg1"/>
                </a:solidFill>
              </a:rPr>
              <a:t>help</a:t>
            </a:r>
            <a:r>
              <a:rPr lang="en-GB" sz="2800" dirty="0"/>
              <a:t> in the </a:t>
            </a:r>
            <a:r>
              <a:rPr lang="en-GB" sz="2800" b="1" dirty="0">
                <a:solidFill>
                  <a:schemeClr val="bg1"/>
                </a:solidFill>
              </a:rPr>
              <a:t>cryptanalysis</a:t>
            </a:r>
            <a:r>
              <a:rPr lang="en-GB" sz="2800" dirty="0"/>
              <a:t> of the Lorenz cipher.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used thermionic valves (vacuum tubes) to </a:t>
            </a:r>
            <a:br>
              <a:rPr lang="en-GB" sz="2800" dirty="0"/>
            </a:br>
            <a:r>
              <a:rPr lang="en-GB" sz="2800" dirty="0"/>
              <a:t>perform Boolean and counting operations.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Colossus is thus regarded as the world's first programmable, </a:t>
            </a:r>
            <a:br>
              <a:rPr lang="en-GB" sz="2800" dirty="0"/>
            </a:br>
            <a:r>
              <a:rPr lang="en-GB" sz="2800" dirty="0"/>
              <a:t>electronic, digital computer, although it was programmed by </a:t>
            </a:r>
            <a:br>
              <a:rPr lang="en-GB" sz="2800" dirty="0"/>
            </a:br>
            <a:r>
              <a:rPr lang="en-GB" sz="2800" dirty="0"/>
              <a:t>switches and plugs and not by a stored program.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GB" sz="2800" b="1" dirty="0">
                <a:solidFill>
                  <a:schemeClr val="bg1"/>
                </a:solidFill>
                <a:hlinkClick r:id="rId4"/>
              </a:rPr>
              <a:t>ENIAC</a:t>
            </a:r>
            <a:r>
              <a:rPr lang="en-GB" sz="2800" b="1" dirty="0">
                <a:solidFill>
                  <a:schemeClr val="bg1"/>
                </a:solidFill>
              </a:rPr>
              <a:t> </a:t>
            </a:r>
            <a:r>
              <a:rPr lang="en-GB" sz="2800" dirty="0"/>
              <a:t>(Electronic Numerical Integrator and Computer) was </a:t>
            </a:r>
            <a:br>
              <a:rPr lang="en-GB" sz="2800" dirty="0"/>
            </a:br>
            <a:r>
              <a:rPr lang="en-GB" sz="2800" dirty="0"/>
              <a:t>the first programmable, electronic, general-purpose digital </a:t>
            </a:r>
            <a:br>
              <a:rPr lang="en-GB" sz="2800" dirty="0"/>
            </a:br>
            <a:r>
              <a:rPr lang="en-GB" sz="2800" dirty="0"/>
              <a:t>computer. It was Turing-complete and able to solve </a:t>
            </a:r>
            <a:br>
              <a:rPr lang="en-GB" sz="2800" dirty="0"/>
            </a:br>
            <a:r>
              <a:rPr lang="en-GB" sz="2800" dirty="0"/>
              <a:t>"a large class of numerical problems" through </a:t>
            </a:r>
            <a:br>
              <a:rPr lang="en-GB" sz="2800" dirty="0"/>
            </a:br>
            <a:r>
              <a:rPr lang="en-GB" sz="2800" dirty="0"/>
              <a:t>reprogramming.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Was designed and primarily used to </a:t>
            </a:r>
            <a:r>
              <a:rPr lang="en-GB" sz="2800" b="1" dirty="0">
                <a:solidFill>
                  <a:schemeClr val="bg1"/>
                </a:solidFill>
              </a:rPr>
              <a:t>calculate artillery firing </a:t>
            </a:r>
            <a:br>
              <a:rPr lang="en-GB" sz="2800" dirty="0"/>
            </a:br>
            <a:r>
              <a:rPr lang="en-GB" sz="2800" dirty="0"/>
              <a:t>tables for the United States Army's Ballistic Research </a:t>
            </a:r>
            <a:br>
              <a:rPr lang="en-GB" sz="2800" dirty="0"/>
            </a:br>
            <a:r>
              <a:rPr lang="en-GB" sz="2800" dirty="0"/>
              <a:t>Laboratory </a:t>
            </a:r>
          </a:p>
          <a:p>
            <a:pPr>
              <a:lnSpc>
                <a:spcPct val="100000"/>
              </a:lnSpc>
            </a:pPr>
            <a:endParaRPr lang="en-GB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Colossus &amp; ENIAC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890012"/>
            <a:ext cx="3080297" cy="2053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0346" y="4293462"/>
            <a:ext cx="301248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23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700" dirty="0"/>
              <a:t>Begins with the development of electronic </a:t>
            </a:r>
            <a:br>
              <a:rPr lang="en-US" sz="3700" dirty="0"/>
            </a:br>
            <a:r>
              <a:rPr lang="en-US" sz="3700" dirty="0"/>
              <a:t>computers in the 1950s.</a:t>
            </a:r>
          </a:p>
          <a:p>
            <a:r>
              <a:rPr lang="en-US" sz="3700" dirty="0"/>
              <a:t>Packet switching networks were developed in the </a:t>
            </a:r>
            <a:br>
              <a:rPr lang="en-US" sz="3700" dirty="0"/>
            </a:br>
            <a:r>
              <a:rPr lang="en-US" sz="3700" dirty="0"/>
              <a:t>late 1960</a:t>
            </a:r>
          </a:p>
          <a:p>
            <a:r>
              <a:rPr lang="en-US" sz="3700" dirty="0"/>
              <a:t>The internet protocol was developed in the 1970s</a:t>
            </a:r>
          </a:p>
          <a:p>
            <a:r>
              <a:rPr lang="en-US" sz="3700" dirty="0"/>
              <a:t>In the 1980s at CERN Tim Berners-Lee created </a:t>
            </a:r>
            <a:br>
              <a:rPr lang="en-US" sz="3700" dirty="0"/>
            </a:br>
            <a:r>
              <a:rPr lang="en-US" sz="3700" dirty="0"/>
              <a:t>the </a:t>
            </a:r>
            <a:r>
              <a:rPr lang="en-US" sz="3700" b="1" dirty="0">
                <a:hlinkClick r:id="rId3"/>
              </a:rPr>
              <a:t>World Wide Web </a:t>
            </a:r>
            <a:r>
              <a:rPr lang="en-US" sz="3700" dirty="0"/>
              <a:t>– the first website, linking </a:t>
            </a:r>
            <a:br>
              <a:rPr lang="en-US" sz="3700" dirty="0"/>
            </a:br>
            <a:r>
              <a:rPr lang="en-US" sz="3700" dirty="0"/>
              <a:t>hypertext documents into an information system, </a:t>
            </a:r>
            <a:br>
              <a:rPr lang="en-US" sz="3700" dirty="0"/>
            </a:br>
            <a:r>
              <a:rPr lang="en-US" sz="3700" dirty="0"/>
              <a:t>accessible from any node on the network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– Introduction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74" y="3813977"/>
            <a:ext cx="4787596" cy="2693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billions 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each 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data 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How Does the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5773" y="1518495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Protocol</a:t>
            </a:r>
            <a:endParaRPr lang="en-US" sz="3000" dirty="0"/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 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Packets - 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Internet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Sending and Receiving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information 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the internet</a:t>
            </a:r>
          </a:p>
          <a:p>
            <a:r>
              <a:rPr lang="en-US" sz="3200" dirty="0"/>
              <a:t>Every message, file or stream of information is broken down into 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network 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packet 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Traveling On the Packets in the Network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Internet Protocol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IPv4, IPv6 and DNS</a:t>
            </a:r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EA208-8516-4ADA-BE44-0BD2B98A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1387440"/>
            <a:ext cx="675000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Private Address Space and Filtering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88418"/>
              </p:ext>
            </p:extLst>
          </p:nvPr>
        </p:nvGraphicFramePr>
        <p:xfrm>
          <a:off x="1461000" y="2754000"/>
          <a:ext cx="9073565" cy="21700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15000">
                  <a:extLst>
                    <a:ext uri="{9D8B030D-6E8A-4147-A177-3AD203B41FA5}">
                      <a16:colId xmlns:a16="http://schemas.microsoft.com/office/drawing/2014/main" val="2004363952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3803646458"/>
                    </a:ext>
                  </a:extLst>
                </a:gridCol>
                <a:gridCol w="1648565">
                  <a:extLst>
                    <a:ext uri="{9D8B030D-6E8A-4147-A177-3AD203B41FA5}">
                      <a16:colId xmlns:a16="http://schemas.microsoft.com/office/drawing/2014/main" val="2213283321"/>
                    </a:ext>
                  </a:extLst>
                </a:gridCol>
              </a:tblGrid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  <a:r>
                        <a:rPr lang="en-US" baseline="0" dirty="0"/>
                        <a:t> address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49820"/>
                  </a:ext>
                </a:extLst>
              </a:tr>
              <a:tr h="602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10.0. 0.0 – 10.255.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0860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172.16. 0.0 – 172.31.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39867"/>
                  </a:ext>
                </a:extLst>
              </a:tr>
              <a:tr h="52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192.168. 0.0 – 192.168. 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65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/>
              <a:t>#java-web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0 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</a:t>
            </a:r>
            <a:br>
              <a:rPr lang="en-US" dirty="0"/>
            </a:br>
            <a:r>
              <a:rPr lang="en-US" dirty="0"/>
              <a:t>scheme that improves the allocation of IP addresses. </a:t>
            </a:r>
          </a:p>
          <a:p>
            <a:r>
              <a:rPr lang="en-US" dirty="0"/>
              <a:t>It replaces the old system based on classes A, B, and C. </a:t>
            </a:r>
          </a:p>
          <a:p>
            <a:r>
              <a:rPr lang="en-US" dirty="0"/>
              <a:t>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Routing)</a:t>
            </a:r>
          </a:p>
        </p:txBody>
      </p:sp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276048"/>
          </a:xfrm>
        </p:spPr>
        <p:txBody>
          <a:bodyPr>
            <a:normAutofit lnSpcReduction="100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 uses </a:t>
            </a:r>
            <a:r>
              <a:rPr lang="en-US" sz="3400" b="1" dirty="0">
                <a:solidFill>
                  <a:schemeClr val="bg1"/>
                </a:solidFill>
              </a:rPr>
              <a:t>128 bits</a:t>
            </a:r>
            <a:r>
              <a:rPr lang="en-US" sz="34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That's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These </a:t>
            </a:r>
            <a:r>
              <a:rPr lang="en-US" sz="3400" b="1" dirty="0">
                <a:solidFill>
                  <a:schemeClr val="bg1"/>
                </a:solidFill>
              </a:rPr>
              <a:t>128</a:t>
            </a:r>
            <a:r>
              <a:rPr lang="en-US" sz="34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Each 16 bit block is converted to hexadecimal and it's </a:t>
            </a:r>
            <a:br>
              <a:rPr lang="en-US" sz="3400" dirty="0"/>
            </a:br>
            <a:r>
              <a:rPr lang="en-US" sz="34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leading zeros</a:t>
            </a:r>
            <a:r>
              <a:rPr lang="en-US" sz="3400" dirty="0"/>
              <a:t> in 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 can </a:t>
            </a:r>
            <a:br>
              <a:rPr lang="en-US" sz="3400" dirty="0"/>
            </a:br>
            <a:r>
              <a:rPr lang="en-US" sz="3400" dirty="0"/>
              <a:t>usually be 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devices 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>
                <a:solidFill>
                  <a:schemeClr val="bg1"/>
                </a:solidFill>
              </a:rPr>
              <a:t>Internet-wide 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made 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57492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431000" y="257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Reliability and TCP</a:t>
            </a:r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br>
              <a:rPr lang="en-US" sz="3400" dirty="0"/>
            </a:br>
            <a:r>
              <a:rPr lang="en-US" sz="3400" dirty="0"/>
              <a:t>they can 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br>
              <a:rPr lang="en-US" sz="3400" dirty="0"/>
            </a:br>
            <a:r>
              <a:rPr lang="en-US" sz="3400" dirty="0"/>
              <a:t>to 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and 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it 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–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– TCP (3)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400" dirty="0"/>
              <a:t>Introduction to Internet</a:t>
            </a:r>
            <a:endParaRPr lang="en-US" dirty="0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An Introduction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another 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br>
              <a:rPr lang="en-US" sz="3400" dirty="0"/>
            </a:br>
            <a:r>
              <a:rPr lang="en-US" sz="3400" dirty="0"/>
              <a:t>checks, but it can send </a:t>
            </a:r>
            <a:br>
              <a:rPr lang="en-US" sz="3400" dirty="0"/>
            </a:br>
            <a:r>
              <a:rPr lang="en-US" sz="3400" dirty="0"/>
              <a:t>information 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don't 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OSI Model</a:t>
            </a:r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return,</a:t>
            </a:r>
            <a:br>
              <a:rPr lang="en-US" sz="3200" dirty="0"/>
            </a:br>
            <a:r>
              <a:rPr lang="en-US" sz="3200" dirty="0"/>
              <a:t> is served 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model mapping to OSI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400" b="1" dirty="0" err="1">
                <a:solidFill>
                  <a:schemeClr val="bg1"/>
                </a:solidFill>
              </a:rPr>
              <a:t>HyperText</a:t>
            </a:r>
            <a:r>
              <a:rPr lang="en-US" sz="3400" b="1" dirty="0">
                <a:solidFill>
                  <a:schemeClr val="bg1"/>
                </a:solidFill>
              </a:rPr>
              <a:t> Transfer Protocol (HTTP)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 lvl="1"/>
            <a:r>
              <a:rPr lang="en-US" sz="3400" dirty="0"/>
              <a:t>Example:</a:t>
            </a:r>
          </a:p>
          <a:p>
            <a:pPr lvl="2"/>
            <a:r>
              <a:rPr lang="en-US" sz="3400" dirty="0"/>
              <a:t>From clear text to encrypted (or compressed) text</a:t>
            </a:r>
          </a:p>
          <a:p>
            <a:pPr lvl="2"/>
            <a:r>
              <a:rPr lang="en-US" sz="34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Ishango</a:t>
            </a:r>
            <a:r>
              <a:rPr lang="en-US" dirty="0"/>
              <a:t> Bone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 </a:t>
            </a:r>
            <a:r>
              <a:rPr lang="en-GB" sz="2800" b="1" dirty="0" err="1">
                <a:solidFill>
                  <a:schemeClr val="bg1"/>
                </a:solidFill>
                <a:hlinkClick r:id="rId3"/>
              </a:rPr>
              <a:t>Ishango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 bone</a:t>
            </a:r>
            <a:r>
              <a:rPr lang="en-GB" sz="2800" dirty="0">
                <a:solidFill>
                  <a:schemeClr val="bg1"/>
                </a:solidFill>
                <a:hlinkClick r:id="rId3"/>
              </a:rPr>
              <a:t> </a:t>
            </a:r>
            <a:r>
              <a:rPr lang="en-GB" sz="2800" dirty="0"/>
              <a:t>is a bone tool and possible mathematical object, dated to the Upper </a:t>
            </a:r>
            <a:r>
              <a:rPr lang="en-GB" sz="2800" dirty="0" err="1"/>
              <a:t>Paleolithic</a:t>
            </a:r>
            <a:r>
              <a:rPr lang="en-GB" sz="2800" dirty="0"/>
              <a:t> era.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etchings on the bone are in three columns </a:t>
            </a:r>
            <a:br>
              <a:rPr lang="en-GB" sz="2800" dirty="0"/>
            </a:br>
            <a:r>
              <a:rPr lang="en-GB" sz="2800" dirty="0"/>
              <a:t>with marks asymmetrically grouped into sets, </a:t>
            </a:r>
            <a:br>
              <a:rPr lang="en-GB" sz="2800" dirty="0"/>
            </a:br>
            <a:r>
              <a:rPr lang="en-GB" sz="2800" dirty="0"/>
              <a:t>leading hypotheses such as that the implement </a:t>
            </a:r>
            <a:br>
              <a:rPr lang="en-GB" sz="2800" dirty="0"/>
            </a:br>
            <a:r>
              <a:rPr lang="en-GB" sz="2800" dirty="0"/>
              <a:t>indicates an understanding of decimals </a:t>
            </a:r>
            <a:br>
              <a:rPr lang="en-GB" sz="2800" dirty="0"/>
            </a:br>
            <a:r>
              <a:rPr lang="en-GB" sz="2800" dirty="0"/>
              <a:t>or prime numbers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57" y="1991050"/>
            <a:ext cx="2260273" cy="4147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C3417E-A303-4D0E-B464-7A8530E3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3894437"/>
            <a:ext cx="3857625" cy="951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6C77C65-9B6B-46A0-ABFA-EE3C7751D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00" y="4823910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436772-B06D-499B-971F-39B0E006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00" y="5710185"/>
            <a:ext cx="3810000" cy="857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2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layer</a:t>
            </a:r>
          </a:p>
          <a:p>
            <a:r>
              <a:rPr lang="en-GB" sz="3700" dirty="0"/>
              <a:t>Divides into two sublayers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Link Layer – 2</a:t>
            </a:r>
            <a:endParaRPr lang="en-GB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 (2) –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Network Hardware</a:t>
            </a:r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Basic Hardware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>
                <a:solidFill>
                  <a:schemeClr val="bg1"/>
                </a:solidFill>
              </a:rPr>
              <a:t>devices</a:t>
            </a:r>
            <a:r>
              <a:rPr lang="en-US" dirty="0"/>
              <a:t> together so 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Forwards packets from the source network to the destined </a:t>
            </a:r>
            <a:br>
              <a:rPr lang="en-US" dirty="0"/>
            </a:br>
            <a:r>
              <a:rPr lang="en-US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External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hlinkClick r:id="rId3"/>
              </a:rPr>
              <a:t>Joseph-Marie Jacquard</a:t>
            </a:r>
            <a:r>
              <a:rPr lang="en-GB" sz="2800" dirty="0"/>
              <a:t>, a French weaver and merchant, patented his invention in 1804.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Machine use of </a:t>
            </a:r>
            <a:r>
              <a:rPr lang="en-GB" sz="2800" b="1" dirty="0">
                <a:solidFill>
                  <a:schemeClr val="bg1"/>
                </a:solidFill>
              </a:rPr>
              <a:t>interchangeable cards</a:t>
            </a:r>
            <a:r>
              <a:rPr lang="en-GB" sz="2800" dirty="0"/>
              <a:t>, upon which small </a:t>
            </a:r>
            <a:br>
              <a:rPr lang="en-GB" sz="2800" dirty="0"/>
            </a:br>
            <a:r>
              <a:rPr lang="en-GB" sz="2800" dirty="0"/>
              <a:t>holes were punched, which held </a:t>
            </a:r>
            <a:r>
              <a:rPr lang="en-GB" sz="2800" b="1" dirty="0">
                <a:solidFill>
                  <a:schemeClr val="bg1"/>
                </a:solidFill>
              </a:rPr>
              <a:t>instructions</a:t>
            </a:r>
            <a:r>
              <a:rPr lang="en-GB" sz="2800" dirty="0"/>
              <a:t> for </a:t>
            </a:r>
            <a:br>
              <a:rPr lang="en-GB" sz="2800" dirty="0"/>
            </a:br>
            <a:r>
              <a:rPr lang="en-GB" sz="2800" dirty="0"/>
              <a:t>weaving a pattern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Jacquard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0BA4-6490-4C80-A772-C497F47F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62" y="3918367"/>
            <a:ext cx="3172501" cy="21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A3D7-8BFD-46C2-9417-301F2BC3F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123" y="3252153"/>
            <a:ext cx="2260164" cy="3403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C5485-6093-475C-BF1B-F5540B789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1552" y="3277914"/>
            <a:ext cx="2260164" cy="3395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6000" y="2027333"/>
            <a:ext cx="2707185" cy="360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15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The Future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A 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2030 there will be </a:t>
            </a:r>
            <a:r>
              <a:rPr lang="en-GB" b="1" dirty="0">
                <a:solidFill>
                  <a:schemeClr val="bg1"/>
                </a:solidFill>
              </a:rPr>
              <a:t>50 billion devices </a:t>
            </a:r>
            <a:r>
              <a:rPr lang="en-GB" dirty="0"/>
              <a:t>connected to the Internet of Things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>
                <a:solidFill>
                  <a:schemeClr val="bg2"/>
                </a:solidFill>
              </a:rPr>
              <a:t>The Future of the Internet</a:t>
            </a: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SoftUni Diamond Partners</a:t>
            </a:r>
            <a:endParaRPr lang="bg-BG" b="1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64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6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hlinkClick r:id="rId3"/>
              </a:rPr>
              <a:t>Analytical Engine </a:t>
            </a:r>
            <a:r>
              <a:rPr lang="en-GB" sz="2800" dirty="0"/>
              <a:t>was a proposed mechanical general-purpose computer designed by English mathematician and computer pioneer Charles Babbage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Analytical Engine incorporated an </a:t>
            </a:r>
            <a:r>
              <a:rPr lang="en-GB" sz="2800" b="1" dirty="0">
                <a:solidFill>
                  <a:schemeClr val="bg1"/>
                </a:solidFill>
              </a:rPr>
              <a:t>arithmetic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logic 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unit</a:t>
            </a:r>
            <a:r>
              <a:rPr lang="en-GB" sz="2800" dirty="0"/>
              <a:t>, control flow in the form of </a:t>
            </a:r>
            <a:r>
              <a:rPr lang="en-GB" sz="2800" b="1" dirty="0">
                <a:solidFill>
                  <a:schemeClr val="bg1"/>
                </a:solidFill>
              </a:rPr>
              <a:t>conditional</a:t>
            </a:r>
            <a:r>
              <a:rPr lang="en-GB" sz="2800" dirty="0"/>
              <a:t> branching </a:t>
            </a:r>
            <a:br>
              <a:rPr lang="en-GB" sz="2800" dirty="0"/>
            </a:br>
            <a:r>
              <a:rPr lang="en-GB" sz="2800" dirty="0"/>
              <a:t>and </a:t>
            </a:r>
            <a:r>
              <a:rPr lang="en-GB" sz="2800" b="1" dirty="0">
                <a:solidFill>
                  <a:schemeClr val="bg1"/>
                </a:solidFill>
              </a:rPr>
              <a:t>loops</a:t>
            </a:r>
            <a:r>
              <a:rPr lang="en-GB" sz="2800" dirty="0"/>
              <a:t>, and </a:t>
            </a:r>
            <a:r>
              <a:rPr lang="en-GB" sz="2800" b="1" dirty="0">
                <a:solidFill>
                  <a:schemeClr val="bg1"/>
                </a:solidFill>
              </a:rPr>
              <a:t>integrated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memory</a:t>
            </a:r>
            <a:r>
              <a:rPr lang="en-GB" sz="2800" dirty="0"/>
              <a:t>, making it the first </a:t>
            </a:r>
            <a:br>
              <a:rPr lang="en-GB" sz="2800" dirty="0"/>
            </a:br>
            <a:r>
              <a:rPr lang="en-GB" sz="2800" dirty="0"/>
              <a:t>design for a general-purpose computer that could be </a:t>
            </a:r>
            <a:br>
              <a:rPr lang="en-GB" sz="2800" dirty="0"/>
            </a:br>
            <a:r>
              <a:rPr lang="en-GB" sz="2800" dirty="0"/>
              <a:t>described in modern terms as Turing-complete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Analytical Engine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5320" y="2357016"/>
            <a:ext cx="3080297" cy="3291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EBC7-2266-4AB9-8D02-880F47DA3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6709" y="4489569"/>
            <a:ext cx="1845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E35A2-FA94-4E5C-BEE6-6EAF3574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179" y="4489569"/>
            <a:ext cx="3510000" cy="22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6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</a:rPr>
              <a:t>T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abulating machine </a:t>
            </a:r>
            <a:r>
              <a:rPr lang="en-GB" sz="2800" dirty="0"/>
              <a:t>was an electromechanical machine designed to assist in summarizing information stored on</a:t>
            </a:r>
            <a:br>
              <a:rPr lang="en-GB" sz="2800" dirty="0"/>
            </a:br>
            <a:r>
              <a:rPr lang="en-GB" sz="2800" dirty="0"/>
              <a:t>punched cards. 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Invented by Herman Hollerith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Later models were widely used for business applications</a:t>
            </a:r>
            <a:br>
              <a:rPr lang="en-GB" sz="2800" dirty="0"/>
            </a:br>
            <a:r>
              <a:rPr lang="en-GB" sz="2800" dirty="0"/>
              <a:t> such as accounting and inventory control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4"/>
              </a:rPr>
              <a:t>Z3</a:t>
            </a:r>
            <a:r>
              <a:rPr lang="en-GB" sz="2800" dirty="0"/>
              <a:t> was a German electromechanical computer </a:t>
            </a:r>
            <a:br>
              <a:rPr lang="en-GB" sz="2800" dirty="0"/>
            </a:br>
            <a:r>
              <a:rPr lang="en-GB" sz="2800" dirty="0"/>
              <a:t>designed by Konrad </a:t>
            </a:r>
            <a:r>
              <a:rPr lang="en-GB" sz="2800" dirty="0" err="1"/>
              <a:t>Zuse</a:t>
            </a:r>
            <a:r>
              <a:rPr lang="en-GB" sz="2800" dirty="0"/>
              <a:t> in 1935, and completed </a:t>
            </a:r>
            <a:br>
              <a:rPr lang="en-GB" sz="2800" dirty="0"/>
            </a:br>
            <a:r>
              <a:rPr lang="en-GB" sz="2800" dirty="0"/>
              <a:t>in 1941. It was the world's first working programmable, </a:t>
            </a:r>
            <a:br>
              <a:rPr lang="en-GB" sz="2800" dirty="0"/>
            </a:br>
            <a:r>
              <a:rPr lang="en-GB" sz="2800" dirty="0"/>
              <a:t>fully automatic digital computer.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Tabulating machine &amp; Z3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40" y="1764000"/>
            <a:ext cx="3080297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2879-8E9F-4C5B-9523-E0CA85D74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7271" y="4293462"/>
            <a:ext cx="3078634" cy="2305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33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The </a:t>
            </a:r>
            <a:r>
              <a:rPr lang="en-GB" sz="2800" b="1" dirty="0">
                <a:solidFill>
                  <a:schemeClr val="bg1"/>
                </a:solidFill>
                <a:hlinkClick r:id="rId3"/>
              </a:rPr>
              <a:t>Atanasoff–Berry computer</a:t>
            </a:r>
            <a:r>
              <a:rPr lang="en-GB" sz="2800" b="1" dirty="0"/>
              <a:t> </a:t>
            </a:r>
            <a:r>
              <a:rPr lang="en-GB" sz="2800" dirty="0"/>
              <a:t>(ABC) was the first </a:t>
            </a:r>
            <a:br>
              <a:rPr lang="en-GB" sz="2800" dirty="0"/>
            </a:br>
            <a:r>
              <a:rPr lang="en-GB" sz="2800" dirty="0"/>
              <a:t>automatic electronic digital computer.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The ABC would be considered the first electronic ALU</a:t>
            </a:r>
            <a:br>
              <a:rPr lang="en-GB" sz="2800" dirty="0"/>
            </a:br>
            <a:r>
              <a:rPr lang="en-GB" sz="2800" dirty="0"/>
              <a:t>(</a:t>
            </a:r>
            <a:r>
              <a:rPr lang="en-GB" sz="2800" b="1" dirty="0">
                <a:solidFill>
                  <a:schemeClr val="bg1"/>
                </a:solidFill>
              </a:rPr>
              <a:t>Arithmetic Logic Unit</a:t>
            </a:r>
            <a:r>
              <a:rPr lang="en-GB" sz="2800" dirty="0"/>
              <a:t>) - which is integrated into </a:t>
            </a:r>
            <a:br>
              <a:rPr lang="en-GB" sz="2800" dirty="0"/>
            </a:br>
            <a:r>
              <a:rPr lang="en-GB" sz="2800" dirty="0"/>
              <a:t>every modern processor's design.</a:t>
            </a:r>
            <a:endParaRPr lang="en-GB" sz="28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800" dirty="0"/>
              <a:t>Its unique contribution was to make computing </a:t>
            </a:r>
            <a:br>
              <a:rPr lang="en-GB" sz="2800" dirty="0"/>
            </a:br>
            <a:r>
              <a:rPr lang="en-GB" sz="2800" dirty="0"/>
              <a:t>faster by being the first to use </a:t>
            </a:r>
            <a:r>
              <a:rPr lang="en-GB" sz="2800" b="1" dirty="0">
                <a:solidFill>
                  <a:schemeClr val="bg1"/>
                </a:solidFill>
              </a:rPr>
              <a:t>vacuum</a:t>
            </a:r>
            <a:r>
              <a:rPr lang="en-GB" sz="2800" dirty="0"/>
              <a:t> </a:t>
            </a:r>
            <a:r>
              <a:rPr lang="en-GB" sz="2800" b="1" dirty="0">
                <a:solidFill>
                  <a:schemeClr val="bg1"/>
                </a:solidFill>
              </a:rPr>
              <a:t>tubes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to do the arithmetic calculations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Atanasoff–Berry computer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FB3D48-6BC6-43CD-97B5-A82A76155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6000" y="1196126"/>
            <a:ext cx="2696310" cy="2990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77AD0-609D-4B93-A18D-E093B0219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000" y="4661865"/>
            <a:ext cx="4050000" cy="199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35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3993</TotalTime>
  <Words>3482</Words>
  <Application>Microsoft Office PowerPoint</Application>
  <PresentationFormat>Widescreen</PresentationFormat>
  <Paragraphs>466</Paragraphs>
  <Slides>67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</vt:lpstr>
      <vt:lpstr>Have a Question?</vt:lpstr>
      <vt:lpstr>Introduction to Internet</vt:lpstr>
      <vt:lpstr>Ishango Bone</vt:lpstr>
      <vt:lpstr>Jacquard machine</vt:lpstr>
      <vt:lpstr>Analytical Engine</vt:lpstr>
      <vt:lpstr>Tabulating machine &amp; Z3</vt:lpstr>
      <vt:lpstr>Atanasoff–Berry computer</vt:lpstr>
      <vt:lpstr>Colossus &amp; ENIAC</vt:lpstr>
      <vt:lpstr>Internet – History</vt:lpstr>
      <vt:lpstr>Internet – Introduction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</vt:lpstr>
      <vt:lpstr>Packets (2)</vt:lpstr>
      <vt:lpstr>Traveling On the Packets in the Network</vt:lpstr>
      <vt:lpstr>Internet Protocol</vt:lpstr>
      <vt:lpstr>Internet Protocol</vt:lpstr>
      <vt:lpstr>IP Address</vt:lpstr>
      <vt:lpstr>IP address classes</vt:lpstr>
      <vt:lpstr>IPv4 Private Address Space and Filtering</vt:lpstr>
      <vt:lpstr>IPv4</vt:lpstr>
      <vt:lpstr>What Is CIDR (Classless Inter-Domain Routing)</vt:lpstr>
      <vt:lpstr>IPv6</vt:lpstr>
      <vt:lpstr>What is a DNS?</vt:lpstr>
      <vt:lpstr>DNS Example</vt:lpstr>
      <vt:lpstr>Reliability and TCP</vt:lpstr>
      <vt:lpstr>Reliability</vt:lpstr>
      <vt:lpstr>Transmission Control Protocol -TCP (1)</vt:lpstr>
      <vt:lpstr>Transmission Control Protocol – TCP (2)</vt:lpstr>
      <vt:lpstr>Transmission Control Protocol –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</vt:lpstr>
      <vt:lpstr>Data Link Layer (2) – 2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SoftUni Diamond Partners</vt:lpstr>
      <vt:lpstr>Educational Partners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Chavdar Mitkov</cp:lastModifiedBy>
  <cp:revision>159</cp:revision>
  <dcterms:created xsi:type="dcterms:W3CDTF">2018-05-23T13:08:44Z</dcterms:created>
  <dcterms:modified xsi:type="dcterms:W3CDTF">2021-09-11T11:23:55Z</dcterms:modified>
  <cp:category>programming;computer programming;software development;web development; html; css</cp:category>
</cp:coreProperties>
</file>